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70" r:id="rId4"/>
    <p:sldId id="258" r:id="rId5"/>
    <p:sldId id="259" r:id="rId6"/>
    <p:sldId id="260" r:id="rId7"/>
    <p:sldId id="261" r:id="rId8"/>
    <p:sldId id="262" r:id="rId9"/>
    <p:sldId id="267" r:id="rId10"/>
    <p:sldId id="268" r:id="rId11"/>
    <p:sldId id="269" r:id="rId12"/>
    <p:sldId id="272" r:id="rId13"/>
    <p:sldId id="277" r:id="rId14"/>
    <p:sldId id="278" r:id="rId15"/>
    <p:sldId id="276" r:id="rId16"/>
    <p:sldId id="273" r:id="rId17"/>
    <p:sldId id="271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727" autoAdjust="0"/>
    <p:restoredTop sz="94660"/>
  </p:normalViewPr>
  <p:slideViewPr>
    <p:cSldViewPr>
      <p:cViewPr varScale="1">
        <p:scale>
          <a:sx n="65" d="100"/>
          <a:sy n="65" d="100"/>
        </p:scale>
        <p:origin x="-576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BFB14-15BF-4A52-9737-40DC1FA4722F}" type="datetimeFigureOut">
              <a:rPr lang="en-US" smtClean="0"/>
              <a:t>8/13/2019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F80F0D3-BEF6-42E9-8238-F4C42E2BDD10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BFB14-15BF-4A52-9737-40DC1FA4722F}" type="datetimeFigureOut">
              <a:rPr lang="en-US" smtClean="0"/>
              <a:t>8/13/2019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0F0D3-BEF6-42E9-8238-F4C42E2BDD1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BFB14-15BF-4A52-9737-40DC1FA4722F}" type="datetimeFigureOut">
              <a:rPr lang="en-US" smtClean="0"/>
              <a:t>8/13/2019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0F0D3-BEF6-42E9-8238-F4C42E2BDD1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E1BFB14-15BF-4A52-9737-40DC1FA4722F}" type="datetimeFigureOut">
              <a:rPr lang="en-US" smtClean="0"/>
              <a:t>8/13/2019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BF80F0D3-BEF6-42E9-8238-F4C42E2BDD10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BFB14-15BF-4A52-9737-40DC1FA4722F}" type="datetimeFigureOut">
              <a:rPr lang="en-US" smtClean="0"/>
              <a:t>8/13/2019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0F0D3-BEF6-42E9-8238-F4C42E2BDD10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BFB14-15BF-4A52-9737-40DC1FA4722F}" type="datetimeFigureOut">
              <a:rPr lang="en-US" smtClean="0"/>
              <a:t>8/13/2019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0F0D3-BEF6-42E9-8238-F4C42E2BDD10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0F0D3-BEF6-42E9-8238-F4C42E2BDD1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BFB14-15BF-4A52-9737-40DC1FA4722F}" type="datetimeFigureOut">
              <a:rPr lang="en-US" smtClean="0"/>
              <a:t>8/13/2019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BFB14-15BF-4A52-9737-40DC1FA4722F}" type="datetimeFigureOut">
              <a:rPr lang="en-US" smtClean="0"/>
              <a:t>8/13/2019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0F0D3-BEF6-42E9-8238-F4C42E2BDD10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BFB14-15BF-4A52-9737-40DC1FA4722F}" type="datetimeFigureOut">
              <a:rPr lang="en-US" smtClean="0"/>
              <a:t>8/13/2019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0F0D3-BEF6-42E9-8238-F4C42E2BDD1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E1BFB14-15BF-4A52-9737-40DC1FA4722F}" type="datetimeFigureOut">
              <a:rPr lang="en-US" smtClean="0"/>
              <a:t>8/13/2019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F80F0D3-BEF6-42E9-8238-F4C42E2BDD1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BFB14-15BF-4A52-9737-40DC1FA4722F}" type="datetimeFigureOut">
              <a:rPr lang="en-US" smtClean="0"/>
              <a:t>8/13/2019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F80F0D3-BEF6-42E9-8238-F4C42E2BDD1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3E1BFB14-15BF-4A52-9737-40DC1FA4722F}" type="datetimeFigureOut">
              <a:rPr lang="en-US" smtClean="0"/>
              <a:t>8/13/2019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BF80F0D3-BEF6-42E9-8238-F4C42E2BDD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JP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Tools, Tips, and Tricks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3010" y="1143000"/>
            <a:ext cx="8305800" cy="1981200"/>
          </a:xfrm>
        </p:spPr>
        <p:txBody>
          <a:bodyPr/>
          <a:lstStyle/>
          <a:p>
            <a:r>
              <a:rPr lang="en-US" dirty="0" smtClean="0"/>
              <a:t>Introduction to Genealogy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600" y="4596580"/>
            <a:ext cx="1956620" cy="1956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9336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Sources can have conflicting reports</a:t>
            </a:r>
          </a:p>
          <a:p>
            <a:pPr lvl="1"/>
            <a:r>
              <a:rPr lang="en-US" dirty="0" smtClean="0"/>
              <a:t>Question the sources</a:t>
            </a:r>
          </a:p>
          <a:p>
            <a:pPr lvl="1"/>
            <a:r>
              <a:rPr lang="en-US" dirty="0" smtClean="0"/>
              <a:t>Are they verifiable?</a:t>
            </a:r>
          </a:p>
          <a:p>
            <a:pPr lvl="1"/>
            <a:r>
              <a:rPr lang="en-US" dirty="0" smtClean="0"/>
              <a:t>Trust the source closest to the date of the event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Verify your research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2516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Always verify transcriptions with the original document</a:t>
            </a:r>
          </a:p>
          <a:p>
            <a:pPr lvl="1"/>
            <a:r>
              <a:rPr lang="en-US" dirty="0" smtClean="0"/>
              <a:t>There are often errors in transcriptions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Verify your research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3114368"/>
            <a:ext cx="6276975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639259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Paper, digital, or both?</a:t>
            </a:r>
          </a:p>
          <a:p>
            <a:pPr lvl="1"/>
            <a:r>
              <a:rPr lang="en-US" dirty="0" smtClean="0"/>
              <a:t>Dependent on comfort level with technology</a:t>
            </a:r>
            <a:endParaRPr lang="en-US" dirty="0"/>
          </a:p>
          <a:p>
            <a:pPr lvl="1"/>
            <a:endParaRPr lang="en-US" dirty="0" smtClean="0"/>
          </a:p>
          <a:p>
            <a:r>
              <a:rPr lang="en-US" dirty="0" smtClean="0"/>
              <a:t>Paper</a:t>
            </a:r>
          </a:p>
          <a:p>
            <a:pPr lvl="1"/>
            <a:r>
              <a:rPr lang="en-US" dirty="0"/>
              <a:t>Paper lasts </a:t>
            </a:r>
            <a:r>
              <a:rPr lang="en-US" dirty="0" smtClean="0"/>
              <a:t>longer</a:t>
            </a:r>
          </a:p>
          <a:p>
            <a:r>
              <a:rPr lang="en-US" dirty="0" smtClean="0"/>
              <a:t>Digital</a:t>
            </a:r>
          </a:p>
          <a:p>
            <a:pPr lvl="1"/>
            <a:r>
              <a:rPr lang="en-US" dirty="0" smtClean="0"/>
              <a:t>Back </a:t>
            </a:r>
            <a:r>
              <a:rPr lang="en-US" dirty="0"/>
              <a:t>up digital files to an external </a:t>
            </a:r>
            <a:r>
              <a:rPr lang="en-US" dirty="0" smtClean="0"/>
              <a:t>drive, USB, or cloud storage</a:t>
            </a:r>
            <a:endParaRPr lang="en-US" dirty="0"/>
          </a:p>
          <a:p>
            <a:pPr lvl="1"/>
            <a:r>
              <a:rPr lang="en-US" dirty="0" smtClean="0"/>
              <a:t>LOCKSS </a:t>
            </a:r>
            <a:r>
              <a:rPr lang="en-US" dirty="0"/>
              <a:t>Principle (Lots of Copies Keeps Stuff Safe) </a:t>
            </a:r>
            <a:endParaRPr lang="en-US" dirty="0" smtClean="0"/>
          </a:p>
          <a:p>
            <a:r>
              <a:rPr lang="en-US" dirty="0" smtClean="0"/>
              <a:t>Both</a:t>
            </a:r>
          </a:p>
          <a:p>
            <a:pPr lvl="1"/>
            <a:r>
              <a:rPr lang="en-US" dirty="0" smtClean="0"/>
              <a:t>More </a:t>
            </a:r>
            <a:r>
              <a:rPr lang="en-US" dirty="0" smtClean="0"/>
              <a:t>work, </a:t>
            </a:r>
            <a:r>
              <a:rPr lang="en-US" dirty="0"/>
              <a:t>but ensures against damage to physical files, computer failure, and changes in technology</a:t>
            </a:r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Organize your research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69988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Several charts available</a:t>
            </a:r>
          </a:p>
          <a:p>
            <a:pPr lvl="1"/>
            <a:r>
              <a:rPr lang="en-US" dirty="0" smtClean="0"/>
              <a:t>Research trackers</a:t>
            </a:r>
          </a:p>
          <a:p>
            <a:pPr lvl="1"/>
            <a:r>
              <a:rPr lang="en-US" dirty="0" smtClean="0"/>
              <a:t>Ancestral/Pedigree charts</a:t>
            </a:r>
            <a:endParaRPr lang="en-US" dirty="0"/>
          </a:p>
          <a:p>
            <a:r>
              <a:rPr lang="en-US" dirty="0" smtClean="0"/>
              <a:t>Future generations should be able to understand your findings and where you obtained your </a:t>
            </a:r>
            <a:r>
              <a:rPr lang="en-US" dirty="0" smtClean="0"/>
              <a:t>information</a:t>
            </a:r>
          </a:p>
          <a:p>
            <a:r>
              <a:rPr lang="en-US" dirty="0" smtClean="0"/>
              <a:t>Document your research</a:t>
            </a:r>
          </a:p>
          <a:p>
            <a:pPr lvl="1"/>
            <a:r>
              <a:rPr lang="en-US" dirty="0"/>
              <a:t>Download/print all original documents</a:t>
            </a:r>
          </a:p>
          <a:p>
            <a:pPr lvl="1"/>
            <a:r>
              <a:rPr lang="en-US" dirty="0"/>
              <a:t>Capture all information about a source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Organize your research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21858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Organize your Research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04800" y="1447800"/>
            <a:ext cx="4059936" cy="4572000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/>
              <a:t>Obituary with no supplemental information: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smtClean="0"/>
              <a:t>Obituary with masthead, date, and page number: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621" y="3581400"/>
            <a:ext cx="3055619" cy="20574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7800" y="3581400"/>
            <a:ext cx="3055619" cy="20574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0162" y="2531807"/>
            <a:ext cx="4050891" cy="3810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1296" y="3110218"/>
            <a:ext cx="42862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57618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1981200"/>
            <a:ext cx="8229600" cy="4038600"/>
          </a:xfrm>
        </p:spPr>
        <p:txBody>
          <a:bodyPr/>
          <a:lstStyle/>
          <a:p>
            <a:r>
              <a:rPr lang="en-US" dirty="0" smtClean="0"/>
              <a:t>Create your own filing system</a:t>
            </a:r>
          </a:p>
          <a:p>
            <a:pPr lvl="1"/>
            <a:r>
              <a:rPr lang="en-US" dirty="0" smtClean="0"/>
              <a:t>Organize by family names</a:t>
            </a:r>
          </a:p>
          <a:p>
            <a:pPr lvl="1"/>
            <a:r>
              <a:rPr lang="en-US" dirty="0" smtClean="0"/>
              <a:t>Organize chronologically</a:t>
            </a:r>
          </a:p>
          <a:p>
            <a:r>
              <a:rPr lang="en-US" dirty="0" smtClean="0"/>
              <a:t>Consistently print or copy on the same size paper </a:t>
            </a:r>
            <a:endParaRPr lang="en-US" dirty="0"/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Organize your research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69123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Find a safe storage place for your research</a:t>
            </a:r>
          </a:p>
          <a:p>
            <a:pPr lvl="1"/>
            <a:r>
              <a:rPr lang="en-US" dirty="0" smtClean="0"/>
              <a:t>Avoid damp basements or attics</a:t>
            </a:r>
          </a:p>
          <a:p>
            <a:pPr lvl="1"/>
            <a:r>
              <a:rPr lang="en-US" dirty="0" smtClean="0"/>
              <a:t>Keep materials out of and away from sunlight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Organize your research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43816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Create narratives for each person</a:t>
            </a:r>
          </a:p>
          <a:p>
            <a:pPr lvl="1"/>
            <a:r>
              <a:rPr lang="en-US" dirty="0" smtClean="0"/>
              <a:t>List facts and sources for each one</a:t>
            </a:r>
          </a:p>
          <a:p>
            <a:r>
              <a:rPr lang="en-US" dirty="0" smtClean="0"/>
              <a:t>Create narratives for important artifacts/heirlooms</a:t>
            </a:r>
          </a:p>
          <a:p>
            <a:pPr lvl="1"/>
            <a:endParaRPr lang="en-US" dirty="0" smtClean="0"/>
          </a:p>
          <a:p>
            <a:pPr marL="365760" lvl="1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Organize your research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18059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2971800"/>
          </a:xfrm>
        </p:spPr>
        <p:txBody>
          <a:bodyPr/>
          <a:lstStyle/>
          <a:p>
            <a:r>
              <a:rPr lang="en-US" dirty="0" smtClean="0"/>
              <a:t>Family names</a:t>
            </a:r>
          </a:p>
          <a:p>
            <a:r>
              <a:rPr lang="en-US" dirty="0" smtClean="0"/>
              <a:t>Places</a:t>
            </a:r>
          </a:p>
          <a:p>
            <a:r>
              <a:rPr lang="en-US" dirty="0" smtClean="0"/>
              <a:t>Dates</a:t>
            </a:r>
          </a:p>
          <a:p>
            <a:pPr lvl="1"/>
            <a:r>
              <a:rPr lang="en-US" dirty="0" smtClean="0"/>
              <a:t>Need to date back to at least 1940 (most recent Census records available)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Start with what you know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64703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Interview family members</a:t>
            </a:r>
          </a:p>
          <a:p>
            <a:r>
              <a:rPr lang="en-US" dirty="0" smtClean="0"/>
              <a:t>Search through old photographs, papers, </a:t>
            </a:r>
            <a:r>
              <a:rPr lang="en-US" dirty="0" smtClean="0"/>
              <a:t>scrapbooks, etc.</a:t>
            </a:r>
            <a:endParaRPr lang="en-US" dirty="0"/>
          </a:p>
          <a:p>
            <a:r>
              <a:rPr lang="en-US" dirty="0" smtClean="0"/>
              <a:t>See what’s already been done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Start </a:t>
            </a:r>
            <a:r>
              <a:rPr lang="en-US" smtClean="0"/>
              <a:t>with what you know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7961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572000"/>
          </a:xfrm>
        </p:spPr>
        <p:txBody>
          <a:bodyPr/>
          <a:lstStyle/>
          <a:p>
            <a:r>
              <a:rPr lang="en-US" dirty="0" smtClean="0"/>
              <a:t>Websites and databases are great tools, but…</a:t>
            </a:r>
          </a:p>
          <a:p>
            <a:pPr lvl="1"/>
            <a:endParaRPr lang="en-US" sz="3000" b="1" dirty="0" smtClean="0"/>
          </a:p>
          <a:p>
            <a:pPr lvl="1"/>
            <a:endParaRPr lang="en-US" sz="3000" b="1" dirty="0"/>
          </a:p>
          <a:p>
            <a:pPr marL="365760" lvl="1" indent="0" algn="ctr">
              <a:buNone/>
            </a:pPr>
            <a:endParaRPr lang="en-US" sz="3000" b="1" dirty="0" smtClean="0"/>
          </a:p>
          <a:p>
            <a:pPr marL="365760" lvl="1" indent="0" algn="ctr">
              <a:buNone/>
            </a:pPr>
            <a:r>
              <a:rPr lang="en-US" sz="3000" b="1" dirty="0" smtClean="0"/>
              <a:t>Only 30% of genealogical records are available online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 everything is online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99519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048000"/>
          </a:xfrm>
        </p:spPr>
        <p:txBody>
          <a:bodyPr/>
          <a:lstStyle/>
          <a:p>
            <a:r>
              <a:rPr lang="en-US" dirty="0" smtClean="0"/>
              <a:t>Local public libraries</a:t>
            </a:r>
          </a:p>
          <a:p>
            <a:r>
              <a:rPr lang="en-US" dirty="0" smtClean="0"/>
              <a:t>Historical societies</a:t>
            </a:r>
          </a:p>
          <a:p>
            <a:r>
              <a:rPr lang="en-US" dirty="0" smtClean="0"/>
              <a:t>State archives</a:t>
            </a:r>
          </a:p>
          <a:p>
            <a:r>
              <a:rPr lang="en-US" dirty="0" smtClean="0"/>
              <a:t>City/town clerks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Explore libraries and archives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48689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Free to use at Concord Public Library</a:t>
            </a:r>
          </a:p>
          <a:p>
            <a:pPr lvl="0"/>
            <a:r>
              <a:rPr lang="en-US" dirty="0"/>
              <a:t>Available anytime the library is open</a:t>
            </a:r>
          </a:p>
          <a:p>
            <a:pPr lvl="0"/>
            <a:r>
              <a:rPr lang="en-US" dirty="0"/>
              <a:t>Available on library computers or on your own device via the library’s </a:t>
            </a:r>
            <a:r>
              <a:rPr lang="en-US" dirty="0" smtClean="0"/>
              <a:t>Wi-Fi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Ancestry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4507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800" dirty="0"/>
              <a:t>Free to use at Concord Public Library or at home</a:t>
            </a:r>
            <a:endParaRPr lang="en-US" sz="2400" dirty="0"/>
          </a:p>
          <a:p>
            <a:pPr lvl="1"/>
            <a:r>
              <a:rPr lang="en-US" dirty="0"/>
              <a:t>Using FamilySearch at CPL will provide you with access to more records</a:t>
            </a:r>
            <a:endParaRPr lang="en-US" sz="2000" dirty="0"/>
          </a:p>
          <a:p>
            <a:pPr lvl="0"/>
            <a:r>
              <a:rPr lang="en-US" sz="2800" dirty="0"/>
              <a:t>Available anytime the library is open</a:t>
            </a:r>
            <a:endParaRPr lang="en-US" sz="2400" dirty="0"/>
          </a:p>
          <a:p>
            <a:pPr lvl="0"/>
            <a:r>
              <a:rPr lang="en-US" sz="2800" dirty="0"/>
              <a:t>Available on library computers or on your own device via the library’s </a:t>
            </a:r>
            <a:r>
              <a:rPr lang="en-US" sz="2800" dirty="0" smtClean="0"/>
              <a:t>Wi-Fi</a:t>
            </a:r>
            <a:endParaRPr lang="en-US" sz="2400" dirty="0"/>
          </a:p>
          <a:p>
            <a:pPr lvl="0"/>
            <a:r>
              <a:rPr lang="en-US" sz="2800" dirty="0"/>
              <a:t>Must create </a:t>
            </a:r>
            <a:r>
              <a:rPr lang="en-US" sz="2800" dirty="0" smtClean="0"/>
              <a:t>your own </a:t>
            </a:r>
            <a:r>
              <a:rPr lang="en-US" sz="2800" dirty="0"/>
              <a:t>account </a:t>
            </a:r>
            <a:endParaRPr lang="en-US" sz="24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FamilySearch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05414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 critical</a:t>
            </a:r>
            <a:endParaRPr lang="en-US" dirty="0"/>
          </a:p>
          <a:p>
            <a:r>
              <a:rPr lang="en-US" dirty="0" smtClean="0"/>
              <a:t>Be thorough</a:t>
            </a:r>
            <a:endParaRPr lang="en-US" dirty="0"/>
          </a:p>
          <a:p>
            <a:r>
              <a:rPr lang="en-US" dirty="0" smtClean="0"/>
              <a:t>Document </a:t>
            </a:r>
            <a:r>
              <a:rPr lang="en-US" dirty="0"/>
              <a:t>your f</a:t>
            </a:r>
            <a:r>
              <a:rPr lang="en-US" dirty="0" smtClean="0"/>
              <a:t>indings</a:t>
            </a:r>
          </a:p>
          <a:p>
            <a:r>
              <a:rPr lang="en-US" dirty="0" smtClean="0"/>
              <a:t>Cite your sources </a:t>
            </a:r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Think like a historian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83098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3886200"/>
          </a:xfrm>
        </p:spPr>
        <p:txBody>
          <a:bodyPr/>
          <a:lstStyle/>
          <a:p>
            <a:r>
              <a:rPr lang="en-US" dirty="0" smtClean="0"/>
              <a:t>We’re </a:t>
            </a:r>
            <a:r>
              <a:rPr lang="en-US" dirty="0"/>
              <a:t>related to Charlemagne, George Washington, and the Kennedys! </a:t>
            </a:r>
          </a:p>
          <a:p>
            <a:pPr lvl="1"/>
            <a:r>
              <a:rPr lang="en-US" dirty="0" smtClean="0"/>
              <a:t>Revisit</a:t>
            </a:r>
            <a:r>
              <a:rPr lang="en-US" dirty="0"/>
              <a:t>, with an analytical eye, family lore </a:t>
            </a:r>
          </a:p>
          <a:p>
            <a:r>
              <a:rPr lang="en-US" dirty="0" smtClean="0"/>
              <a:t>Be </a:t>
            </a:r>
            <a:r>
              <a:rPr lang="en-US" dirty="0"/>
              <a:t>honest with your family history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Verify your research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74021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409</TotalTime>
  <Words>439</Words>
  <Application>Microsoft Office PowerPoint</Application>
  <PresentationFormat>On-screen Show (4:3)</PresentationFormat>
  <Paragraphs>84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Paper</vt:lpstr>
      <vt:lpstr>Introduction to Genealogy</vt:lpstr>
      <vt:lpstr>Start with what you know</vt:lpstr>
      <vt:lpstr>Start with what you know </vt:lpstr>
      <vt:lpstr>Not everything is online</vt:lpstr>
      <vt:lpstr>Explore libraries and archives</vt:lpstr>
      <vt:lpstr>Ancestry</vt:lpstr>
      <vt:lpstr>FamilySearch</vt:lpstr>
      <vt:lpstr>Think like a historian</vt:lpstr>
      <vt:lpstr>Verify your research</vt:lpstr>
      <vt:lpstr>Verify your research</vt:lpstr>
      <vt:lpstr>Verify your research</vt:lpstr>
      <vt:lpstr>Organize your research</vt:lpstr>
      <vt:lpstr>Organize your research</vt:lpstr>
      <vt:lpstr>Organize your Research</vt:lpstr>
      <vt:lpstr>Organize your research</vt:lpstr>
      <vt:lpstr>Organize your research</vt:lpstr>
      <vt:lpstr>Organize your research</vt:lpstr>
    </vt:vector>
  </TitlesOfParts>
  <Company>City of Concord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Genealogy</dc:title>
  <dc:creator>Miller, Ashley</dc:creator>
  <cp:lastModifiedBy>Miller, Ashley</cp:lastModifiedBy>
  <cp:revision>32</cp:revision>
  <dcterms:created xsi:type="dcterms:W3CDTF">2019-07-03T19:09:37Z</dcterms:created>
  <dcterms:modified xsi:type="dcterms:W3CDTF">2019-08-13T13:58:06Z</dcterms:modified>
</cp:coreProperties>
</file>